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notesMasterIdLst>
    <p:notesMasterId r:id="rId12"/>
  </p:notesMasterIdLst>
  <p:handoutMasterIdLst>
    <p:handoutMasterId r:id="rId13"/>
  </p:handoutMasterIdLst>
  <p:sldIdLst>
    <p:sldId id="332" r:id="rId2"/>
    <p:sldId id="532" r:id="rId3"/>
    <p:sldId id="533" r:id="rId4"/>
    <p:sldId id="414" r:id="rId5"/>
    <p:sldId id="549" r:id="rId6"/>
    <p:sldId id="416" r:id="rId7"/>
    <p:sldId id="432" r:id="rId8"/>
    <p:sldId id="550" r:id="rId9"/>
    <p:sldId id="418" r:id="rId10"/>
    <p:sldId id="556" r:id="rId11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65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uno Silva" initials="NPS" lastIdx="5" clrIdx="0"/>
  <p:cmAuthor id="1" name="Paulo Gandra Sousa" initials="PGS" lastIdx="1" clrIdx="1"/>
  <p:cmAuthor id="2" name="Paulo G Sousa" initials="PGS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9630" autoAdjust="0"/>
  </p:normalViewPr>
  <p:slideViewPr>
    <p:cSldViewPr>
      <p:cViewPr varScale="1">
        <p:scale>
          <a:sx n="85" d="100"/>
          <a:sy n="85" d="100"/>
        </p:scale>
        <p:origin x="1286" y="72"/>
      </p:cViewPr>
      <p:guideLst>
        <p:guide orient="horz" pos="2160"/>
        <p:guide pos="65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3309697A-9AFF-4AA6-AB13-574D2C774B3C}" type="datetimeFigureOut">
              <a:rPr lang="en-US" smtClean="0"/>
              <a:pPr/>
              <a:t>4/26/2020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434693A9-8A51-42CC-AD00-632DC7FC933E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757186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4.png>
</file>

<file path=ppt/media/image5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931EF159-BA61-4DFF-9049-5F3B6156B3F7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B5F18870-2716-4BF4-A1E7-703E3966A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541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F18870-2716-4BF4-A1E7-703E3966AB0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096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F18870-2716-4BF4-A1E7-703E3966AB0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40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F18870-2716-4BF4-A1E7-703E3966AB0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680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DIP</a:t>
            </a:r>
            <a:endParaRPr lang="en-US" b="1" dirty="0"/>
          </a:p>
          <a:p>
            <a:r>
              <a:rPr lang="pt-PT" dirty="0"/>
              <a:t>Deve depender-se de abstrações e não de concretizações</a:t>
            </a:r>
          </a:p>
          <a:p>
            <a:pPr lvl="1"/>
            <a:r>
              <a:rPr lang="pt-PT" dirty="0"/>
              <a:t>Ex., </a:t>
            </a:r>
            <a:r>
              <a:rPr lang="pt-PT" dirty="0" err="1"/>
              <a:t>List</a:t>
            </a:r>
            <a:r>
              <a:rPr lang="pt-PT" dirty="0"/>
              <a:t> vs. </a:t>
            </a:r>
            <a:r>
              <a:rPr lang="pt-PT" dirty="0" err="1"/>
              <a:t>ArrayList</a:t>
            </a:r>
            <a:endParaRPr lang="pt-PT" dirty="0"/>
          </a:p>
          <a:p>
            <a:pPr lvl="1"/>
            <a:endParaRPr lang="pt-PT" dirty="0"/>
          </a:p>
          <a:p>
            <a:r>
              <a:rPr lang="pt-PT" dirty="0"/>
              <a:t>Criar uma camada de abstração que diminuirá o acoplamento entre módulos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F18870-2716-4BF4-A1E7-703E3966AB0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576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8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D1638-4B3D-4287-ABC1-13CE31EC3C9A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66021-4900-4EA2-91A1-192A0E7109E1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8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264B8-D309-4DAF-A03F-07D9B3BFAAAC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5E68-E301-4296-BC44-765983D21DA0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8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363E-9907-429F-A09A-A639F91EDBA0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65A7C-A9A9-42EF-99E7-8B96F932E7E0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116EC-9BB9-4CFF-ACC2-EC5A092F91FA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19EBC-0DF9-4034-9803-9C989FD28076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2ACE-02CD-4777-BBBF-BA17D77D400F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2683C-011E-44A7-9A87-039378BF02A4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F9A0791D-688F-4625-98BF-0CFEC9859C08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8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1945F90-2F4D-4D80-8E78-EE4154F64C55}" type="datetime1">
              <a:rPr lang="en-US" smtClean="0"/>
              <a:pPr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16D27FEB-1A7F-4D9F-9B0F-68A76689717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Princípios de Design OO: Extensão &amp; modificação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/>
              <a:t>EAPLI</a:t>
            </a:r>
            <a:endParaRPr lang="pt-PT" dirty="0"/>
          </a:p>
        </p:txBody>
      </p:sp>
      <p:sp>
        <p:nvSpPr>
          <p:cNvPr id="6" name="Subtitle 4"/>
          <p:cNvSpPr txBox="1">
            <a:spLocks/>
          </p:cNvSpPr>
          <p:nvPr/>
        </p:nvSpPr>
        <p:spPr>
          <a:xfrm>
            <a:off x="661834" y="4581128"/>
            <a:ext cx="8077200" cy="1499616"/>
          </a:xfrm>
          <a:prstGeom prst="rect">
            <a:avLst/>
          </a:prstGeom>
        </p:spPr>
        <p:txBody>
          <a:bodyPr vert="horz" lIns="118872" tIns="0" rIns="45720" bIns="0" rtlCol="0" anchor="b">
            <a:normAutofit/>
          </a:bodyPr>
          <a:lstStyle>
            <a:lvl1pPr marL="0" indent="0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None/>
              <a:defRPr kumimoji="0"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kumimoji="0"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None/>
              <a:defRPr kumimoji="0" lang="en-US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None/>
              <a:defRPr kumimoji="0"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pt-PT"/>
              <a:t>Paulo Gandra de Sousa</a:t>
            </a:r>
          </a:p>
          <a:p>
            <a:r>
              <a:rPr lang="pt-PT"/>
              <a:t>pag@isep.ipp.pt</a:t>
            </a:r>
            <a:endParaRPr lang="pt-PT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57"/>
    </mc:Choice>
    <mc:Fallback>
      <p:transition spd="slow" advTm="11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As Fábricas são nossas amigas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619125" y="2389981"/>
            <a:ext cx="3714750" cy="3390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t-PT" sz="2400" dirty="0"/>
              <a:t>Se </a:t>
            </a:r>
          </a:p>
          <a:p>
            <a:pPr lvl="1"/>
            <a:r>
              <a:rPr lang="pt-PT" sz="2000" dirty="0"/>
              <a:t>queremos modificar/substituir comportamento </a:t>
            </a:r>
          </a:p>
          <a:p>
            <a:pPr lvl="1"/>
            <a:r>
              <a:rPr lang="pt-PT" sz="2000" dirty="0"/>
              <a:t>Sem impacto no restante código</a:t>
            </a:r>
          </a:p>
          <a:p>
            <a:r>
              <a:rPr lang="pt-PT" sz="2400" dirty="0"/>
              <a:t>Então</a:t>
            </a:r>
          </a:p>
          <a:p>
            <a:pPr lvl="1"/>
            <a:r>
              <a:rPr lang="pt-PT" sz="2000" dirty="0"/>
              <a:t>necessário isolar a “utilização” da “criação”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436096" y="5184466"/>
            <a:ext cx="2880320" cy="129614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err="1" smtClean="0"/>
              <a:t>Factory</a:t>
            </a:r>
            <a:r>
              <a:rPr lang="pt-PT" dirty="0" smtClean="0"/>
              <a:t> </a:t>
            </a:r>
            <a:r>
              <a:rPr lang="pt-PT" dirty="0" err="1" smtClean="0"/>
              <a:t>Method</a:t>
            </a:r>
            <a:endParaRPr lang="pt-PT" dirty="0" smtClean="0"/>
          </a:p>
          <a:p>
            <a:pPr algn="ctr"/>
            <a:r>
              <a:rPr lang="pt-PT" dirty="0" err="1" smtClean="0"/>
              <a:t>Simple</a:t>
            </a:r>
            <a:r>
              <a:rPr lang="pt-PT" dirty="0" smtClean="0"/>
              <a:t> </a:t>
            </a:r>
            <a:r>
              <a:rPr lang="pt-PT" dirty="0" err="1" smtClean="0"/>
              <a:t>Factory</a:t>
            </a:r>
            <a:endParaRPr lang="pt-PT" dirty="0" smtClean="0"/>
          </a:p>
          <a:p>
            <a:pPr algn="ctr"/>
            <a:r>
              <a:rPr lang="pt-PT" dirty="0" err="1" smtClean="0"/>
              <a:t>Abstract</a:t>
            </a:r>
            <a:r>
              <a:rPr lang="pt-PT" dirty="0" smtClean="0"/>
              <a:t> </a:t>
            </a:r>
            <a:r>
              <a:rPr lang="pt-PT" dirty="0" err="1" smtClean="0"/>
              <a:t>Factory</a:t>
            </a:r>
            <a:endParaRPr lang="pt-PT" dirty="0" smtClean="0"/>
          </a:p>
          <a:p>
            <a:pPr algn="ctr"/>
            <a:r>
              <a:rPr lang="pt-PT" dirty="0" err="1" smtClean="0"/>
              <a:t>Builder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19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76"/>
    </mc:Choice>
    <mc:Fallback>
      <p:transition spd="slow" advTm="46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GB" smtClean="0"/>
              <a:pPr/>
              <a:t>2</a:t>
            </a:fld>
            <a:endParaRPr lang="en-GB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545138854"/>
              </p:ext>
            </p:extLst>
          </p:nvPr>
        </p:nvGraphicFramePr>
        <p:xfrm>
          <a:off x="467742" y="-27384"/>
          <a:ext cx="8064698" cy="71374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03234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3234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noProof="0" dirty="0"/>
                        <a:t>Topic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Principles</a:t>
                      </a:r>
                      <a:r>
                        <a:rPr lang="en-GB" baseline="0" noProof="0" dirty="0"/>
                        <a:t> and </a:t>
                      </a:r>
                      <a:r>
                        <a:rPr lang="en-GB" noProof="0" dirty="0"/>
                        <a:t>patterns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noProof="0" dirty="0"/>
                        <a:t>Which class should a responsibility be assigned to?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Information Expert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noProof="0" dirty="0" err="1"/>
                        <a:t>Tell</a:t>
                      </a:r>
                      <a:r>
                        <a:rPr lang="pt-PT" noProof="0" dirty="0"/>
                        <a:t>, </a:t>
                      </a:r>
                      <a:r>
                        <a:rPr lang="pt-PT" noProof="0" dirty="0" err="1"/>
                        <a:t>don’t</a:t>
                      </a:r>
                      <a:r>
                        <a:rPr lang="pt-PT" noProof="0" dirty="0"/>
                        <a:t> </a:t>
                      </a:r>
                      <a:r>
                        <a:rPr lang="pt-PT" noProof="0" dirty="0" err="1"/>
                        <a:t>ask</a:t>
                      </a:r>
                      <a:endParaRPr lang="en-GB" noProof="0" dirty="0"/>
                    </a:p>
                    <a:p>
                      <a:r>
                        <a:rPr lang="en-GB" noProof="0" dirty="0"/>
                        <a:t>Single Responsibility Principle</a:t>
                      </a:r>
                    </a:p>
                    <a:p>
                      <a:r>
                        <a:rPr lang="en-GB" noProof="0" dirty="0"/>
                        <a:t>Interface Segregation Principle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noProof="0" dirty="0" err="1"/>
                        <a:t>Intention</a:t>
                      </a:r>
                      <a:r>
                        <a:rPr lang="pt-PT" noProof="0" dirty="0"/>
                        <a:t> </a:t>
                      </a:r>
                      <a:r>
                        <a:rPr lang="pt-PT" noProof="0" dirty="0" err="1"/>
                        <a:t>Revealing</a:t>
                      </a:r>
                      <a:r>
                        <a:rPr lang="pt-PT" noProof="0" dirty="0"/>
                        <a:t> Interfaces</a:t>
                      </a:r>
                      <a:endParaRPr lang="en-GB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0" noProof="0" dirty="0"/>
                        <a:t>How to organize the system’s responsibilities?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b="0" dirty="0" err="1" smtClean="0"/>
                        <a:t>Layers</a:t>
                      </a:r>
                      <a:endParaRPr lang="pt-PT" b="0" dirty="0" smtClean="0"/>
                    </a:p>
                    <a:p>
                      <a:r>
                        <a:rPr lang="pt-PT" b="0" dirty="0" smtClean="0"/>
                        <a:t>Módulos/packages</a:t>
                      </a:r>
                    </a:p>
                    <a:p>
                      <a:r>
                        <a:rPr lang="pt-PT" b="0" dirty="0" err="1" smtClean="0"/>
                        <a:t>Information</a:t>
                      </a:r>
                      <a:r>
                        <a:rPr lang="pt-PT" b="0" dirty="0" smtClean="0"/>
                        <a:t> Expert</a:t>
                      </a:r>
                    </a:p>
                    <a:p>
                      <a:r>
                        <a:rPr lang="pt-PT" b="0" dirty="0" err="1" smtClean="0"/>
                        <a:t>High</a:t>
                      </a:r>
                      <a:r>
                        <a:rPr lang="pt-PT" b="0" dirty="0" smtClean="0"/>
                        <a:t> </a:t>
                      </a:r>
                      <a:r>
                        <a:rPr lang="pt-PT" b="0" dirty="0" err="1" smtClean="0"/>
                        <a:t>cohesion</a:t>
                      </a:r>
                      <a:r>
                        <a:rPr lang="pt-PT" b="0" dirty="0" smtClean="0"/>
                        <a:t>/</a:t>
                      </a:r>
                      <a:r>
                        <a:rPr lang="pt-PT" b="0" dirty="0" err="1" smtClean="0"/>
                        <a:t>low</a:t>
                      </a:r>
                      <a:r>
                        <a:rPr lang="pt-PT" b="0" dirty="0" smtClean="0"/>
                        <a:t> </a:t>
                      </a:r>
                      <a:r>
                        <a:rPr lang="pt-PT" b="0" dirty="0" err="1" smtClean="0"/>
                        <a:t>coupling</a:t>
                      </a:r>
                      <a:endParaRPr lang="en-GB" b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noProof="0" dirty="0"/>
                        <a:t>How to model the domain?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b="0" noProof="0" dirty="0" err="1"/>
                        <a:t>Persistence</a:t>
                      </a:r>
                      <a:r>
                        <a:rPr lang="pt-PT" b="0" noProof="0" dirty="0"/>
                        <a:t> </a:t>
                      </a:r>
                      <a:r>
                        <a:rPr lang="pt-PT" b="0" noProof="0" dirty="0" err="1"/>
                        <a:t>Ignorance</a:t>
                      </a:r>
                      <a:endParaRPr lang="en-GB" b="0" noProof="0" dirty="0"/>
                    </a:p>
                    <a:p>
                      <a:r>
                        <a:rPr lang="en-GB" b="0" noProof="0" dirty="0"/>
                        <a:t>Entity</a:t>
                      </a:r>
                    </a:p>
                    <a:p>
                      <a:r>
                        <a:rPr lang="en-GB" b="0" noProof="0" dirty="0"/>
                        <a:t>Value Object</a:t>
                      </a:r>
                    </a:p>
                    <a:p>
                      <a:r>
                        <a:rPr lang="en-GB" b="0" noProof="0" dirty="0"/>
                        <a:t>Domain Service</a:t>
                      </a:r>
                    </a:p>
                    <a:p>
                      <a:r>
                        <a:rPr lang="en-GB" b="0" noProof="0" dirty="0"/>
                        <a:t>Aggregate</a:t>
                      </a:r>
                    </a:p>
                    <a:p>
                      <a:r>
                        <a:rPr lang="pt-PT" b="0" noProof="0" dirty="0" err="1"/>
                        <a:t>Domain</a:t>
                      </a:r>
                      <a:r>
                        <a:rPr lang="pt-PT" b="0" noProof="0" dirty="0"/>
                        <a:t> </a:t>
                      </a:r>
                      <a:r>
                        <a:rPr lang="pt-PT" b="0" noProof="0" dirty="0" err="1"/>
                        <a:t>Event</a:t>
                      </a:r>
                      <a:endParaRPr lang="pt-PT" b="0" noProof="0" dirty="0"/>
                    </a:p>
                    <a:p>
                      <a:r>
                        <a:rPr lang="pt-PT" b="0" noProof="0" dirty="0" err="1"/>
                        <a:t>Observer</a:t>
                      </a:r>
                      <a:endParaRPr lang="en-GB" b="0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0" noProof="0" dirty="0"/>
                        <a:t>How to handle an object’s lifecycle?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0" noProof="0" dirty="0"/>
                        <a:t>Factories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pt-PT" b="0" noProof="0" dirty="0" err="1"/>
                        <a:t>Factory</a:t>
                      </a:r>
                      <a:r>
                        <a:rPr lang="pt-PT" b="0" noProof="0" dirty="0"/>
                        <a:t> </a:t>
                      </a:r>
                      <a:r>
                        <a:rPr lang="pt-PT" b="0" noProof="0" dirty="0" err="1"/>
                        <a:t>method</a:t>
                      </a:r>
                      <a:endParaRPr lang="pt-PT" b="0" noProof="0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pt-PT" b="0" noProof="0" dirty="0" err="1"/>
                        <a:t>Simple</a:t>
                      </a:r>
                      <a:r>
                        <a:rPr lang="pt-PT" b="0" noProof="0" dirty="0"/>
                        <a:t> </a:t>
                      </a:r>
                      <a:r>
                        <a:rPr lang="pt-PT" b="0" noProof="0" dirty="0" err="1"/>
                        <a:t>factory</a:t>
                      </a:r>
                      <a:endParaRPr lang="pt-PT" b="0" noProof="0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pt-PT" b="0" noProof="0" dirty="0" err="1"/>
                        <a:t>Abstract</a:t>
                      </a:r>
                      <a:r>
                        <a:rPr lang="pt-PT" b="0" noProof="0" dirty="0"/>
                        <a:t> </a:t>
                      </a:r>
                      <a:r>
                        <a:rPr lang="pt-PT" b="0" noProof="0" dirty="0" err="1"/>
                        <a:t>factory</a:t>
                      </a:r>
                      <a:endParaRPr lang="en-GB" b="0" noProof="0" dirty="0"/>
                    </a:p>
                    <a:p>
                      <a:r>
                        <a:rPr lang="en-GB" b="0" noProof="0" dirty="0"/>
                        <a:t>Repositories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noProof="0" dirty="0"/>
                        <a:t>How to prepare the code for modification?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949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73"/>
    </mc:Choice>
    <mc:Fallback>
      <p:transition spd="slow" advTm="11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Sterotypical</a:t>
            </a:r>
            <a:r>
              <a:rPr lang="pt-PT" dirty="0"/>
              <a:t> </a:t>
            </a:r>
            <a:r>
              <a:rPr lang="pt-PT" dirty="0" err="1"/>
              <a:t>architecture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506" y="1539201"/>
            <a:ext cx="7612988" cy="523613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389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96"/>
    </mc:Choice>
    <mc:Fallback>
      <p:transition spd="slow" advTm="16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Como preparar o código para modificação?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804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70"/>
    </mc:Choice>
    <mc:Fallback>
      <p:transition spd="slow" advTm="15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118872" indent="0" algn="ctr">
              <a:buNone/>
            </a:pPr>
            <a:r>
              <a:rPr lang="pt-PT" dirty="0" err="1"/>
              <a:t>We</a:t>
            </a:r>
            <a:r>
              <a:rPr lang="pt-PT" dirty="0"/>
              <a:t> are in </a:t>
            </a:r>
            <a:r>
              <a:rPr lang="pt-PT" dirty="0" err="1"/>
              <a:t>maintenance</a:t>
            </a:r>
            <a:r>
              <a:rPr lang="pt-PT" dirty="0"/>
              <a:t> </a:t>
            </a:r>
            <a:r>
              <a:rPr lang="pt-PT" dirty="0" err="1"/>
              <a:t>mode</a:t>
            </a:r>
            <a:r>
              <a:rPr lang="pt-PT" dirty="0"/>
              <a:t> </a:t>
            </a:r>
            <a:r>
              <a:rPr lang="pt-PT" dirty="0" err="1"/>
              <a:t>from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minute </a:t>
            </a:r>
            <a:r>
              <a:rPr lang="pt-PT" dirty="0" err="1"/>
              <a:t>we</a:t>
            </a:r>
            <a:r>
              <a:rPr lang="pt-PT" dirty="0"/>
              <a:t> do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first</a:t>
            </a:r>
            <a:r>
              <a:rPr lang="pt-PT" dirty="0"/>
              <a:t> </a:t>
            </a:r>
            <a:r>
              <a:rPr lang="pt-PT" dirty="0" err="1"/>
              <a:t>commit</a:t>
            </a:r>
            <a:endParaRPr lang="pt-PT" dirty="0"/>
          </a:p>
          <a:p>
            <a:pPr marL="118872" indent="0" algn="ctr">
              <a:buNone/>
            </a:pPr>
            <a:endParaRPr lang="pt-PT" dirty="0"/>
          </a:p>
          <a:p>
            <a:pPr marL="118872" indent="0" algn="ctr">
              <a:buNone/>
            </a:pPr>
            <a:r>
              <a:rPr lang="pt-PT" sz="2400" b="1" dirty="0" err="1"/>
              <a:t>Maintenance</a:t>
            </a:r>
            <a:r>
              <a:rPr lang="pt-PT" sz="2400" b="1" dirty="0"/>
              <a:t> </a:t>
            </a:r>
            <a:r>
              <a:rPr lang="pt-PT" sz="2400" dirty="0"/>
              <a:t>= bug fixes, </a:t>
            </a:r>
            <a:r>
              <a:rPr lang="pt-PT" sz="2400" dirty="0" err="1"/>
              <a:t>change</a:t>
            </a:r>
            <a:r>
              <a:rPr lang="pt-PT" sz="2400" dirty="0"/>
              <a:t> </a:t>
            </a:r>
            <a:r>
              <a:rPr lang="pt-PT" sz="2400" dirty="0" err="1"/>
              <a:t>requests</a:t>
            </a:r>
            <a:r>
              <a:rPr lang="pt-PT" sz="2400" dirty="0"/>
              <a:t>, </a:t>
            </a:r>
            <a:r>
              <a:rPr lang="pt-PT" sz="2400" dirty="0" err="1"/>
              <a:t>new</a:t>
            </a:r>
            <a:r>
              <a:rPr lang="pt-PT" sz="2400" dirty="0"/>
              <a:t> </a:t>
            </a:r>
            <a:r>
              <a:rPr lang="pt-PT" sz="2400" dirty="0" err="1"/>
              <a:t>features</a:t>
            </a:r>
            <a:endParaRPr lang="en-GB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766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990"/>
    </mc:Choice>
    <mc:Fallback>
      <p:transition spd="slow" advTm="62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Protected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b="1" dirty="0"/>
              <a:t>Problema</a:t>
            </a:r>
            <a:r>
              <a:rPr lang="pt-PT" dirty="0"/>
              <a:t>: </a:t>
            </a:r>
          </a:p>
          <a:p>
            <a:pPr lvl="1"/>
            <a:r>
              <a:rPr lang="pt-PT" dirty="0"/>
              <a:t>como desenhar objectos, componentes e sistemas de modo a que variações nesses elementos não tenham impacto indesejável noutros elementos?</a:t>
            </a:r>
          </a:p>
          <a:p>
            <a:r>
              <a:rPr lang="pt-PT" b="1" dirty="0"/>
              <a:t>Solução:</a:t>
            </a:r>
            <a:r>
              <a:rPr lang="pt-PT" dirty="0"/>
              <a:t> </a:t>
            </a:r>
          </a:p>
          <a:p>
            <a:pPr lvl="1"/>
            <a:r>
              <a:rPr lang="pt-PT" dirty="0"/>
              <a:t>Identificar previsíveis pontos de variação. Atribuir responsabilidades de modo a criar uma interface estável à sua volta.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auto">
          <a:xfrm>
            <a:off x="7500938" y="214313"/>
            <a:ext cx="1439862" cy="576262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38100">
            <a:solidFill>
              <a:schemeClr val="tx2"/>
            </a:solidFill>
            <a:round/>
            <a:headEnd/>
            <a:tailEnd type="none" w="sm" len="sm"/>
          </a:ln>
        </p:spPr>
        <p:txBody>
          <a:bodyPr wrap="none" anchor="ctr"/>
          <a:lstStyle/>
          <a:p>
            <a:pPr algn="ctr"/>
            <a:r>
              <a:rPr lang="en-GB" b="1" dirty="0">
                <a:solidFill>
                  <a:schemeClr val="tx2"/>
                </a:solidFill>
              </a:rPr>
              <a:t>GRASP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299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104"/>
    </mc:Choice>
    <mc:Fallback>
      <p:transition spd="slow" advTm="155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Open/</a:t>
            </a:r>
            <a:r>
              <a:rPr lang="pt-PT" dirty="0" err="1"/>
              <a:t>Close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PT" dirty="0"/>
              <a:t>Uma classe deve ser aberta (</a:t>
            </a:r>
            <a:r>
              <a:rPr lang="pt-PT" i="1" dirty="0"/>
              <a:t>open</a:t>
            </a:r>
            <a:r>
              <a:rPr lang="pt-PT" dirty="0"/>
              <a:t>) para extensão mas fechada (</a:t>
            </a:r>
            <a:r>
              <a:rPr lang="pt-PT" i="1" dirty="0" err="1"/>
              <a:t>close</a:t>
            </a:r>
            <a:r>
              <a:rPr lang="pt-PT" dirty="0"/>
              <a:t>) para modificação</a:t>
            </a:r>
          </a:p>
          <a:p>
            <a:endParaRPr lang="pt-PT" dirty="0"/>
          </a:p>
          <a:p>
            <a:r>
              <a:rPr lang="pt-PT" dirty="0"/>
              <a:t>Novos requisitos e comportamentos devem ser obtidos através da extensão da classe e não da sua modificação</a:t>
            </a:r>
          </a:p>
          <a:p>
            <a:r>
              <a:rPr lang="pt-PT" dirty="0"/>
              <a:t>Ao criar a classe identificar (possíveis) pontos de futura variabilidade e desenhar a classe para poder ser estendida nesses pontos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auto">
          <a:xfrm>
            <a:off x="7500938" y="214313"/>
            <a:ext cx="1439862" cy="576262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38100">
            <a:solidFill>
              <a:schemeClr val="tx2"/>
            </a:solidFill>
            <a:round/>
            <a:headEnd/>
            <a:tailEnd type="none" w="sm" len="sm"/>
          </a:ln>
        </p:spPr>
        <p:txBody>
          <a:bodyPr wrap="none" anchor="ctr"/>
          <a:lstStyle/>
          <a:p>
            <a:pPr algn="ctr"/>
            <a:r>
              <a:rPr lang="en-GB" b="1" dirty="0">
                <a:solidFill>
                  <a:schemeClr val="tx2"/>
                </a:solidFill>
              </a:rPr>
              <a:t>SOLID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01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502"/>
    </mc:Choice>
    <mc:Fallback>
      <p:transition spd="slow" advTm="90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Dependency Inversion Principle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GB" sz="3000" dirty="0"/>
              <a:t>Clients should depend on abstractions, not concretions. </a:t>
            </a:r>
            <a:r>
              <a:rPr lang="en-GB" sz="2800" dirty="0"/>
              <a:t>I.e., program to an interface not a realization.</a:t>
            </a:r>
          </a:p>
          <a:p>
            <a:pPr lvl="1"/>
            <a:endParaRPr lang="en-GB" sz="2800" dirty="0"/>
          </a:p>
          <a:p>
            <a:endParaRPr lang="en-GB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auto">
          <a:xfrm>
            <a:off x="7500938" y="214313"/>
            <a:ext cx="1439862" cy="576262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38100">
            <a:solidFill>
              <a:schemeClr val="tx2"/>
            </a:solidFill>
            <a:round/>
            <a:headEnd/>
            <a:tailEnd type="none" w="sm" len="sm"/>
          </a:ln>
        </p:spPr>
        <p:txBody>
          <a:bodyPr wrap="none" anchor="ctr"/>
          <a:lstStyle/>
          <a:p>
            <a:pPr algn="ctr"/>
            <a:r>
              <a:rPr lang="en-GB" b="1" dirty="0">
                <a:solidFill>
                  <a:schemeClr val="tx2"/>
                </a:solidFill>
              </a:rPr>
              <a:t>SOLID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74" y="3789040"/>
            <a:ext cx="7859366" cy="2160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545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686"/>
    </mc:Choice>
    <mc:Fallback>
      <p:transition spd="slow" advTm="75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Dependency</a:t>
            </a:r>
            <a:r>
              <a:rPr lang="pt-PT" dirty="0"/>
              <a:t> </a:t>
            </a:r>
            <a:r>
              <a:rPr lang="pt-PT" dirty="0" err="1"/>
              <a:t>Inversion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Deve depender-se de abstrações e não de concretizações</a:t>
            </a:r>
          </a:p>
          <a:p>
            <a:pPr lvl="1"/>
            <a:r>
              <a:rPr lang="pt-PT" dirty="0"/>
              <a:t>Ex., </a:t>
            </a:r>
            <a:r>
              <a:rPr lang="pt-PT" dirty="0" err="1"/>
              <a:t>List</a:t>
            </a:r>
            <a:r>
              <a:rPr lang="pt-PT" dirty="0"/>
              <a:t> vs. </a:t>
            </a:r>
            <a:r>
              <a:rPr lang="pt-PT" dirty="0" err="1"/>
              <a:t>ArrayList</a:t>
            </a:r>
            <a:endParaRPr lang="pt-PT" dirty="0"/>
          </a:p>
          <a:p>
            <a:pPr lvl="1"/>
            <a:r>
              <a:rPr lang="pt-PT" dirty="0"/>
              <a:t>Programar para uma interface</a:t>
            </a:r>
          </a:p>
          <a:p>
            <a:pPr lvl="1"/>
            <a:endParaRPr lang="pt-PT" dirty="0"/>
          </a:p>
          <a:p>
            <a:r>
              <a:rPr lang="pt-PT" dirty="0"/>
              <a:t>Criar uma camada de abstração que diminuirá o acoplamento entre módulos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27FEB-1A7F-4D9F-9B0F-68A76689717A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auto">
          <a:xfrm>
            <a:off x="7500938" y="214313"/>
            <a:ext cx="1439862" cy="576262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38100">
            <a:solidFill>
              <a:schemeClr val="tx2"/>
            </a:solidFill>
            <a:round/>
            <a:headEnd/>
            <a:tailEnd type="none" w="sm" len="sm"/>
          </a:ln>
        </p:spPr>
        <p:txBody>
          <a:bodyPr wrap="none" anchor="ctr"/>
          <a:lstStyle/>
          <a:p>
            <a:pPr algn="ctr"/>
            <a:r>
              <a:rPr lang="en-GB" b="1" dirty="0">
                <a:solidFill>
                  <a:schemeClr val="tx2"/>
                </a:solidFill>
              </a:rPr>
              <a:t>SOLID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422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82"/>
    </mc:Choice>
    <mc:Fallback>
      <p:transition spd="slow" advTm="26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y ISEP (Paulo Sousa)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my ISEP (Paulo Sousa)</Template>
  <TotalTime>13038</TotalTime>
  <Words>359</Words>
  <Application>Microsoft Office PowerPoint</Application>
  <PresentationFormat>On-screen Show (4:3)</PresentationFormat>
  <Paragraphs>87</Paragraphs>
  <Slides>10</Slides>
  <Notes>4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Corbel</vt:lpstr>
      <vt:lpstr>Wingdings</vt:lpstr>
      <vt:lpstr>Wingdings 2</vt:lpstr>
      <vt:lpstr>Wingdings 3</vt:lpstr>
      <vt:lpstr>my ISEP (Paulo Sousa)</vt:lpstr>
      <vt:lpstr>Princípios de Design OO: Extensão &amp; modificação</vt:lpstr>
      <vt:lpstr>PowerPoint Presentation</vt:lpstr>
      <vt:lpstr>Sterotypical architecture</vt:lpstr>
      <vt:lpstr>Como preparar o código para modificação?</vt:lpstr>
      <vt:lpstr>PowerPoint Presentation</vt:lpstr>
      <vt:lpstr>Protected Variation</vt:lpstr>
      <vt:lpstr>Open/Close</vt:lpstr>
      <vt:lpstr>Dependency Inversion Principle</vt:lpstr>
      <vt:lpstr>Dependency Inversion</vt:lpstr>
      <vt:lpstr>As Fábricas são nossas amigas</vt:lpstr>
    </vt:vector>
  </TitlesOfParts>
  <Company>ISEP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Responsability Assignment Software Patterns</dc:title>
  <dc:creator>Paulo Gandra de Sousa</dc:creator>
  <cp:lastModifiedBy>Sousa Paulo</cp:lastModifiedBy>
  <cp:revision>515</cp:revision>
  <cp:lastPrinted>2012-03-12T14:44:00Z</cp:lastPrinted>
  <dcterms:created xsi:type="dcterms:W3CDTF">2009-02-18T16:11:40Z</dcterms:created>
  <dcterms:modified xsi:type="dcterms:W3CDTF">2020-04-26T10:13:54Z</dcterms:modified>
</cp:coreProperties>
</file>

<file path=docProps/thumbnail.jpeg>
</file>